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26398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488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1916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1865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2739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3264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671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382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369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2122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1528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AE4D2-4DC3-4B20-88E5-84275AE69E1F}" type="datetimeFigureOut">
              <a:rPr lang="es-CO" smtClean="0"/>
              <a:t>24/05/2016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4447-FC22-4E55-B309-37850E5FA7C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422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3672407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¿Qué es una Empresa?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611559" y="2348880"/>
            <a:ext cx="7920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>
                <a:latin typeface="Arial" pitchFamily="34" charset="0"/>
                <a:cs typeface="Arial" pitchFamily="34" charset="0"/>
              </a:rPr>
              <a:t>Se entiende como empresa toda actividad económica organizada para la producción, transformación, circulación, administración, custodia de bienes o para la prestación de servicios.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323528" y="4581128"/>
            <a:ext cx="2005741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Personas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2915816" y="4581128"/>
            <a:ext cx="2005741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Capital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5518587" y="4581128"/>
            <a:ext cx="2005741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Trabajo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49236" y="3563724"/>
            <a:ext cx="2810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u="sng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Factores fundamentales:</a:t>
            </a:r>
            <a:endParaRPr lang="es-CO" u="sng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53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195736" y="1317176"/>
            <a:ext cx="525658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Personas Según su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Naturaleza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152919" y="2492896"/>
            <a:ext cx="81634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Personas naturales: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on personas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todos los individuos de la especie humana cualquiera sea su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edad, sexo, estirpe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o condición, por lo tanto, de acuerdo ha este artículo, las personas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naturales están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vinculadas a un conjunto de caracteres que vienen a conformar la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llamada personalidad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 Para que de una persona se predique su personalidad debe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reunir varias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condiciones, entre las cuales pueden mencionarse el nombre como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elemento identificador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, la nacionalidad, la capacidad y aptitud para contraer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obligaciones adquirir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derechos, y el estado civil.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179512" y="4149080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Personas Jurídicas: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un ente ficticio capaz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de adquirir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derechos y contraer obligaciones civiles y de ser representada judicial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o extrajudicialmente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Personas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8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3672407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de Empresa</a:t>
            </a:r>
            <a:endParaRPr lang="es-C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20495" y="2667403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Actividad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77975" y="3406067"/>
            <a:ext cx="1005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Tamaño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187624" y="4149080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Origen del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6112401" y="3406067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Conformación de su Capital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308304" y="2482737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Impuestos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134124" y="4694658"/>
            <a:ext cx="2621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Número de Propietarios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001676" y="4149957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latin typeface="Arial" pitchFamily="34" charset="0"/>
                <a:cs typeface="Arial" pitchFamily="34" charset="0"/>
              </a:rPr>
              <a:t>Función Social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Elipse"/>
          <p:cNvSpPr/>
          <p:nvPr/>
        </p:nvSpPr>
        <p:spPr>
          <a:xfrm>
            <a:off x="35496" y="2667403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1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221977" y="3406067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2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683568" y="4149957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2" name="21 Elipse"/>
          <p:cNvSpPr/>
          <p:nvPr/>
        </p:nvSpPr>
        <p:spPr>
          <a:xfrm>
            <a:off x="2588801" y="4700994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3" name="22 Elipse"/>
          <p:cNvSpPr/>
          <p:nvPr/>
        </p:nvSpPr>
        <p:spPr>
          <a:xfrm>
            <a:off x="5468077" y="4148573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4" name="23 Elipse"/>
          <p:cNvSpPr/>
          <p:nvPr/>
        </p:nvSpPr>
        <p:spPr>
          <a:xfrm>
            <a:off x="5570981" y="3417844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5" name="24 Elipse"/>
          <p:cNvSpPr/>
          <p:nvPr/>
        </p:nvSpPr>
        <p:spPr>
          <a:xfrm>
            <a:off x="6774705" y="2482737"/>
            <a:ext cx="533599" cy="47356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cxnSp>
        <p:nvCxnSpPr>
          <p:cNvPr id="29" name="28 Conector recto"/>
          <p:cNvCxnSpPr>
            <a:endCxn id="19" idx="7"/>
          </p:cNvCxnSpPr>
          <p:nvPr/>
        </p:nvCxnSpPr>
        <p:spPr>
          <a:xfrm flipH="1">
            <a:off x="490951" y="1686642"/>
            <a:ext cx="3649001" cy="10501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H="1">
            <a:off x="667828" y="1686642"/>
            <a:ext cx="3472124" cy="179471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31 Conector recto"/>
          <p:cNvCxnSpPr>
            <a:endCxn id="21" idx="7"/>
          </p:cNvCxnSpPr>
          <p:nvPr/>
        </p:nvCxnSpPr>
        <p:spPr>
          <a:xfrm flipH="1">
            <a:off x="1139023" y="1686642"/>
            <a:ext cx="3000930" cy="253266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flipH="1">
            <a:off x="2965396" y="1686642"/>
            <a:ext cx="1174556" cy="308398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endCxn id="23" idx="1"/>
          </p:cNvCxnSpPr>
          <p:nvPr/>
        </p:nvCxnSpPr>
        <p:spPr>
          <a:xfrm>
            <a:off x="4139954" y="1686642"/>
            <a:ext cx="1406267" cy="253128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"/>
          <p:cNvCxnSpPr>
            <a:stCxn id="11" idx="2"/>
            <a:endCxn id="24" idx="0"/>
          </p:cNvCxnSpPr>
          <p:nvPr/>
        </p:nvCxnSpPr>
        <p:spPr>
          <a:xfrm>
            <a:off x="4165473" y="1677216"/>
            <a:ext cx="1672308" cy="174062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11" idx="2"/>
            <a:endCxn id="25" idx="2"/>
          </p:cNvCxnSpPr>
          <p:nvPr/>
        </p:nvCxnSpPr>
        <p:spPr>
          <a:xfrm>
            <a:off x="4165473" y="1677216"/>
            <a:ext cx="2609232" cy="104230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2" name="51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74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3672407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su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Actividad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69687" y="1260413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1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52919" y="2132856"/>
            <a:ext cx="88835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Extractivas: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las empresas cuyo objetivo primordial es la explotación de recursos que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se encuentran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en el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subsuelo, como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ejemplo están las empresas de petróleos,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auríferas, de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piedras preciosas y de otros minerales.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53442" y="3933056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Servicios: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Son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las que buscan prestar un servicio para satisfacer las necesidades de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la comunidad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, ya sea de salud, educación, transporte, recreación, servicios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públicos, seguros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y otros varios.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152919" y="2996952"/>
            <a:ext cx="88835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Comerciales: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Son las empresas que se dedican a la compra y venta de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productos naturales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, semielaborados y terminados a mayor precio del comprado, obteniendo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así una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utilidad. Un ejemplo de este tipo de empresa es un supermercado.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153441" y="4662135"/>
            <a:ext cx="88835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Agropecuaria:</a:t>
            </a:r>
          </a:p>
          <a:p>
            <a:pPr algn="just"/>
            <a:r>
              <a:rPr lang="es-CO" sz="1400" dirty="0">
                <a:latin typeface="Arial" pitchFamily="34" charset="0"/>
                <a:cs typeface="Arial" pitchFamily="34" charset="0"/>
              </a:rPr>
              <a:t>Son aquellas que explotan en grandes cantidades los productos de origen agrícola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y pecuario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 Dentro de los más comunes encontramos las granjas agrícolas, las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granjas porcinas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, avícolas, apícolas, invernaderos, haciendas de producción agrícola etc.</a:t>
            </a:r>
          </a:p>
        </p:txBody>
      </p:sp>
      <p:sp>
        <p:nvSpPr>
          <p:cNvPr id="41" name="40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5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3672407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su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Tamaño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69687" y="1260413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2919" y="2258288"/>
            <a:ext cx="88835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Microempresa</a:t>
            </a:r>
            <a:r>
              <a:rPr lang="es-CO" sz="14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es-CO" sz="1400" dirty="0" smtClean="0">
                <a:latin typeface="Arial" pitchFamily="34" charset="0"/>
                <a:cs typeface="Arial" pitchFamily="34" charset="0"/>
              </a:rPr>
              <a:t>Máximo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10 empleados y activos totales, excluida la vivienda, inferior a 500 SMLMV (Salarios Mínimos Legales Mensuales Vigentes.)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52919" y="3985900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Mediana: 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s-CO" sz="1400" dirty="0" smtClean="0">
                <a:latin typeface="Arial" pitchFamily="34" charset="0"/>
                <a:cs typeface="Arial" pitchFamily="34" charset="0"/>
              </a:rPr>
              <a:t>Entre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51 y 200 Empleados y activos totales entre 5001 hasta 30.000 SMMLV.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152919" y="3193812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Pequeña </a:t>
            </a:r>
            <a:r>
              <a:rPr lang="es-CO" sz="14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empresa:</a:t>
            </a:r>
          </a:p>
          <a:p>
            <a:pPr lvl="0"/>
            <a:r>
              <a:rPr lang="es-CO" sz="1400" dirty="0" smtClean="0">
                <a:latin typeface="Arial" pitchFamily="34" charset="0"/>
                <a:cs typeface="Arial" pitchFamily="34" charset="0"/>
              </a:rPr>
              <a:t>Entre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11 y 50 Empleados y activos totales por valor entre 501 y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menos de 5000 SMMLV</a:t>
            </a:r>
          </a:p>
        </p:txBody>
      </p:sp>
      <p:sp>
        <p:nvSpPr>
          <p:cNvPr id="17" name="16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7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29269" y="1317176"/>
            <a:ext cx="4546987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Origen del Capital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69687" y="1260413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3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52919" y="2258288"/>
            <a:ext cx="888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Oficiales o Públicas: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Su capital proviene del Estado.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52919" y="3985900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Economía Mixta: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El capital proviene una parte del Estado y la otra de personas</a:t>
            </a:r>
          </a:p>
          <a:p>
            <a:r>
              <a:rPr lang="es-CO" sz="1400" dirty="0">
                <a:latin typeface="Arial" pitchFamily="34" charset="0"/>
                <a:cs typeface="Arial" pitchFamily="34" charset="0"/>
              </a:rPr>
              <a:t>particulares.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152919" y="3121223"/>
            <a:ext cx="888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Privadas: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Son aquellas en que el capital proviene de personas particulares.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0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1896543" y="1317176"/>
            <a:ext cx="5339753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Conformación del Capital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290936" y="1260413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4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52919" y="2258288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Multinacionales: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En su gran mayoría el capital es extranjero y explotan la actividad en</a:t>
            </a:r>
          </a:p>
          <a:p>
            <a:r>
              <a:rPr lang="es-CO" sz="1400" dirty="0">
                <a:latin typeface="Arial" pitchFamily="34" charset="0"/>
                <a:cs typeface="Arial" pitchFamily="34" charset="0"/>
              </a:rPr>
              <a:t>diferentes países del mundo (globalización).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52919" y="3985900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Nacionales: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El radio de atención es dentro del país normalmente tienen su principal</a:t>
            </a:r>
          </a:p>
          <a:p>
            <a:r>
              <a:rPr lang="es-CO" sz="1400" dirty="0">
                <a:latin typeface="Arial" pitchFamily="34" charset="0"/>
                <a:cs typeface="Arial" pitchFamily="34" charset="0"/>
              </a:rPr>
              <a:t>en una ciudad y sucursales en otras.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152919" y="3193812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Grupos Económicos: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Estas empresas explotan uno o varios sectores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pero pertenecen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al mismo grupo de personas o dueños.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52919" y="4869160"/>
            <a:ext cx="888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Locales: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Son aquellas en que su radio de atención es dentro de la misma localidad.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92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339752" y="1317176"/>
            <a:ext cx="3827585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Impuestos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15882" y="1252082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2919" y="2258288"/>
            <a:ext cx="888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</a:rPr>
              <a:t>Personas Naturales Declarantes: </a:t>
            </a:r>
            <a:r>
              <a:rPr lang="es-CO" sz="1400" dirty="0"/>
              <a:t>Están </a:t>
            </a:r>
            <a:r>
              <a:rPr lang="es-CO" sz="1400" dirty="0" smtClean="0"/>
              <a:t> obligados </a:t>
            </a:r>
            <a:r>
              <a:rPr lang="es-CO" sz="1400" dirty="0"/>
              <a:t>a presentar declaración </a:t>
            </a:r>
            <a:r>
              <a:rPr lang="es-CO" sz="1400" dirty="0" smtClean="0"/>
              <a:t>del Impuesto </a:t>
            </a:r>
            <a:r>
              <a:rPr lang="es-CO" sz="1400" dirty="0"/>
              <a:t>de Renta y Complementarios.</a:t>
            </a:r>
            <a:endParaRPr lang="es-CO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69866" y="3486180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</a:rPr>
              <a:t>Régimen Simplificado del Impuesto a las Ventas (IVA): </a:t>
            </a:r>
            <a:r>
              <a:rPr lang="es-CO" sz="1400" dirty="0"/>
              <a:t>Pertenecen al </a:t>
            </a:r>
            <a:r>
              <a:rPr lang="es-CO" sz="1400" dirty="0" smtClean="0"/>
              <a:t>régimen común </a:t>
            </a:r>
            <a:r>
              <a:rPr lang="es-CO" sz="1400" dirty="0"/>
              <a:t>del IVA la sociedades y personas naturales que señale la las normas legales.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145922" y="2932202"/>
            <a:ext cx="88835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</a:rPr>
              <a:t>Sucesiones Ilíquidas: </a:t>
            </a:r>
            <a:r>
              <a:rPr lang="es-CO" sz="1400" dirty="0"/>
              <a:t>En este grupo corresponde a las herencias y legados que </a:t>
            </a:r>
            <a:r>
              <a:rPr lang="es-CO" sz="1400" dirty="0" smtClean="0"/>
              <a:t>se encuentran </a:t>
            </a:r>
            <a:r>
              <a:rPr lang="es-CO" sz="1400" dirty="0"/>
              <a:t>en proceso de liquidación.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52919" y="4273932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</a:rPr>
              <a:t>Régimen Común del Impuesto a las Ventas (IVA): </a:t>
            </a:r>
            <a:r>
              <a:rPr lang="es-CO" sz="1400" dirty="0"/>
              <a:t>Pertenecen al régimen común </a:t>
            </a:r>
            <a:r>
              <a:rPr lang="es-CO" sz="1400" dirty="0" smtClean="0"/>
              <a:t>del IVA </a:t>
            </a:r>
            <a:r>
              <a:rPr lang="es-CO" sz="1400" dirty="0"/>
              <a:t>la sociedades y personas naturales que señale la las normas legales.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52919" y="5066020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</a:rPr>
              <a:t>Gran Contribuyente: </a:t>
            </a:r>
            <a:r>
              <a:rPr lang="es-CO" sz="1400" dirty="0"/>
              <a:t>Contribuyentes que por los ingresos y patrimonio </a:t>
            </a:r>
            <a:r>
              <a:rPr lang="es-CO" sz="1400" dirty="0" smtClean="0"/>
              <a:t>que administran </a:t>
            </a:r>
            <a:r>
              <a:rPr lang="es-CO" sz="1400" dirty="0"/>
              <a:t>son clasificados por la DIAN como grandes contribuyentes, </a:t>
            </a:r>
            <a:r>
              <a:rPr lang="es-CO" sz="1400" dirty="0" smtClean="0"/>
              <a:t>competencia que </a:t>
            </a:r>
            <a:r>
              <a:rPr lang="es-CO" sz="1400" dirty="0"/>
              <a:t>le es dada a la DIAN por las normas legales.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71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195736" y="1317176"/>
            <a:ext cx="525658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Número de Propietarios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15882" y="1252082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 smtClean="0">
                <a:latin typeface="Arial" pitchFamily="34" charset="0"/>
                <a:cs typeface="Arial" pitchFamily="34" charset="0"/>
              </a:rPr>
              <a:t>6</a:t>
            </a:r>
            <a:endParaRPr lang="es-CO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52919" y="2492896"/>
            <a:ext cx="88835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Empresa Unipersonal: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Están conformadas por un único propietario quien estará facultado para contratar a otras personas con el animo de desarrollar su actividad o actividades mercantiles. Por lo general se identifica bajo un nombre seguido de la sigla “E.U” y puede ser constituida por personas naturales o jurídicas que estén facultadas para ejercer el comercio</a:t>
            </a:r>
            <a:endParaRPr lang="es-CO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198140" y="4005064"/>
            <a:ext cx="8883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Sociedades: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Son aquellas constituidas por dos o más personas llamados socios que se agrupan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por medio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de un contrato de sociedad y son responsables del negocio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. 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40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51" y="11545"/>
            <a:ext cx="3152775" cy="857250"/>
          </a:xfrm>
          <a:prstGeom prst="rect">
            <a:avLst/>
          </a:prstGeom>
        </p:spPr>
      </p:pic>
      <p:cxnSp>
        <p:nvCxnSpPr>
          <p:cNvPr id="6" name="5 Conector recto"/>
          <p:cNvCxnSpPr/>
          <p:nvPr/>
        </p:nvCxnSpPr>
        <p:spPr>
          <a:xfrm>
            <a:off x="0" y="868795"/>
            <a:ext cx="9144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635896" y="255504"/>
            <a:ext cx="4403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Clasificación de Empresas y Personas</a:t>
            </a:r>
            <a:endParaRPr lang="es-CO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347864" y="11545"/>
            <a:ext cx="0" cy="85725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10 Rectángulo redondeado"/>
          <p:cNvSpPr/>
          <p:nvPr/>
        </p:nvSpPr>
        <p:spPr>
          <a:xfrm>
            <a:off x="2195736" y="1317176"/>
            <a:ext cx="5256584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Clasificación Según </a:t>
            </a:r>
            <a:r>
              <a:rPr lang="es-CO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 Función Social</a:t>
            </a:r>
            <a:endParaRPr lang="es-CO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49071" y="6165304"/>
            <a:ext cx="3667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/>
              <a:t>CURSO DE CONTABILIDAD APLICADA</a:t>
            </a:r>
          </a:p>
          <a:p>
            <a:endParaRPr lang="es-CO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752831" y="6300028"/>
            <a:ext cx="236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www.contabilizalo.com</a:t>
            </a:r>
            <a:endParaRPr lang="es-CO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54308" y="6372036"/>
            <a:ext cx="221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i="1" dirty="0" smtClean="0">
                <a:solidFill>
                  <a:schemeClr val="bg1"/>
                </a:solidFill>
              </a:rPr>
              <a:t>Aprende practicando!</a:t>
            </a:r>
            <a:endParaRPr lang="es-CO" i="1" dirty="0">
              <a:solidFill>
                <a:schemeClr val="bg1"/>
              </a:solidFill>
            </a:endParaRPr>
          </a:p>
        </p:txBody>
      </p:sp>
      <p:cxnSp>
        <p:nvCxnSpPr>
          <p:cNvPr id="51" name="50 Conector recto"/>
          <p:cNvCxnSpPr/>
          <p:nvPr/>
        </p:nvCxnSpPr>
        <p:spPr>
          <a:xfrm>
            <a:off x="6444208" y="6093296"/>
            <a:ext cx="0" cy="76470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32 Elipse"/>
          <p:cNvSpPr/>
          <p:nvPr/>
        </p:nvSpPr>
        <p:spPr>
          <a:xfrm>
            <a:off x="1615882" y="1252082"/>
            <a:ext cx="533599" cy="473565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2919" y="2492896"/>
            <a:ext cx="7947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Con Ánimo de Lucro: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Se constituye la empresa con el propósito de explotar y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ganar utilidades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152919" y="3193231"/>
            <a:ext cx="7947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Trabajo Asociado:</a:t>
            </a:r>
            <a:r>
              <a:rPr lang="es-CO" sz="14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Grupo organizado como empresa para beneficio de los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integrantes E.A.T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79513" y="393305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Sin Ánimo de Lucro: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Aparentemente son empresas que lo más importante para ellas es el factor social de ayuda y apoyo a la comunidad.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79512" y="4797152"/>
            <a:ext cx="80648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Economía Solidaria: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En este grupo pertenecen todas las cooperativas sin importar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a que 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actividad se dedican lo más importante es el bienestar de los asociados y </a:t>
            </a:r>
            <a:r>
              <a:rPr lang="es-CO" sz="1400" dirty="0" smtClean="0">
                <a:latin typeface="Arial" pitchFamily="34" charset="0"/>
                <a:cs typeface="Arial" pitchFamily="34" charset="0"/>
              </a:rPr>
              <a:t>su familia</a:t>
            </a:r>
            <a:r>
              <a:rPr lang="es-CO" sz="1400" dirty="0">
                <a:latin typeface="Arial" pitchFamily="34" charset="0"/>
                <a:cs typeface="Arial" pitchFamily="34" charset="0"/>
              </a:rPr>
              <a:t>.</a:t>
            </a:r>
            <a:endParaRPr lang="es-CO" sz="1400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ortar rectángulo de esquina sencilla"/>
          <p:cNvSpPr/>
          <p:nvPr/>
        </p:nvSpPr>
        <p:spPr>
          <a:xfrm>
            <a:off x="-5037" y="922886"/>
            <a:ext cx="1531225" cy="39429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latin typeface="Arial" pitchFamily="34" charset="0"/>
                <a:cs typeface="Arial" pitchFamily="34" charset="0"/>
              </a:rPr>
              <a:t>Empresas</a:t>
            </a:r>
            <a:endParaRPr lang="es-CO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26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1004</Words>
  <Application>Microsoft Office PowerPoint</Application>
  <PresentationFormat>Presentación en pantalla (4:3)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©_CO_QUINTEROS_®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W-cordoba</dc:creator>
  <cp:lastModifiedBy>wilcor03</cp:lastModifiedBy>
  <cp:revision>84</cp:revision>
  <dcterms:created xsi:type="dcterms:W3CDTF">2013-01-19T16:32:14Z</dcterms:created>
  <dcterms:modified xsi:type="dcterms:W3CDTF">2016-05-24T16:58:09Z</dcterms:modified>
</cp:coreProperties>
</file>